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8" r:id="rId4"/>
    <p:sldId id="260" r:id="rId5"/>
    <p:sldId id="261" r:id="rId6"/>
    <p:sldId id="262" r:id="rId7"/>
    <p:sldId id="263" r:id="rId8"/>
    <p:sldId id="264" r:id="rId9"/>
    <p:sldId id="269" r:id="rId10"/>
    <p:sldId id="270" r:id="rId11"/>
    <p:sldId id="265" r:id="rId12"/>
    <p:sldId id="266" r:id="rId13"/>
    <p:sldId id="267" r:id="rId14"/>
    <p:sldId id="273" r:id="rId15"/>
    <p:sldId id="271" r:id="rId16"/>
    <p:sldId id="272" r:id="rId17"/>
    <p:sldId id="274" r:id="rId18"/>
    <p:sldId id="275" r:id="rId19"/>
    <p:sldId id="276" r:id="rId20"/>
    <p:sldId id="277" r:id="rId21"/>
    <p:sldId id="256" r:id="rId22"/>
    <p:sldId id="25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888"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AA6EE8-4E95-4A87-AE01-CDBB322A9E94}" type="datetimeFigureOut">
              <a:rPr lang="en-US" smtClean="0"/>
              <a:pPr/>
              <a:t>6/1/2015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AA6EE8-4E95-4A87-AE01-CDBB322A9E94}" type="datetimeFigureOut">
              <a:rPr lang="en-US" smtClean="0"/>
              <a:pPr/>
              <a:t>6/1/2015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AA6EE8-4E95-4A87-AE01-CDBB322A9E94}" type="datetimeFigureOut">
              <a:rPr lang="en-US" smtClean="0"/>
              <a:pPr/>
              <a:t>6/1/2015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AA6EE8-4E95-4A87-AE01-CDBB322A9E94}" type="datetimeFigureOut">
              <a:rPr lang="en-US" smtClean="0"/>
              <a:pPr/>
              <a:t>6/1/2015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AA6EE8-4E95-4A87-AE01-CDBB322A9E94}" type="datetimeFigureOut">
              <a:rPr lang="en-US" smtClean="0"/>
              <a:pPr/>
              <a:t>6/1/2015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AA6EE8-4E95-4A87-AE01-CDBB322A9E94}" type="datetimeFigureOut">
              <a:rPr lang="en-US" smtClean="0"/>
              <a:pPr/>
              <a:t>6/1/2015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AA6EE8-4E95-4A87-AE01-CDBB322A9E94}" type="datetimeFigureOut">
              <a:rPr lang="en-US" smtClean="0"/>
              <a:pPr/>
              <a:t>6/1/2015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AA6EE8-4E95-4A87-AE01-CDBB322A9E94}" type="datetimeFigureOut">
              <a:rPr lang="en-US" smtClean="0"/>
              <a:pPr/>
              <a:t>6/1/2015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A6EE8-4E95-4A87-AE01-CDBB322A9E94}" type="datetimeFigureOut">
              <a:rPr lang="en-US" smtClean="0"/>
              <a:pPr/>
              <a:t>6/1/2015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AA6EE8-4E95-4A87-AE01-CDBB322A9E94}" type="datetimeFigureOut">
              <a:rPr lang="en-US" smtClean="0"/>
              <a:pPr/>
              <a:t>6/1/2015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AA6EE8-4E95-4A87-AE01-CDBB322A9E94}" type="datetimeFigureOut">
              <a:rPr lang="en-US" smtClean="0"/>
              <a:pPr/>
              <a:t>6/1/2015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83D4B8-59B7-47CB-87E0-EA6433578F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AA6EE8-4E95-4A87-AE01-CDBB322A9E94}" type="datetimeFigureOut">
              <a:rPr lang="en-US" smtClean="0"/>
              <a:pPr/>
              <a:t>6/1/2015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83D4B8-59B7-47CB-87E0-EA6433578FD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learningwithjamesgentry.com/HISTORYBOOKS/MYCOOLGRANDPARENTSAREANCIENT/Ancient%20Mesopotamia.html" TargetMode="External"/><Relationship Id="rId2" Type="http://schemas.openxmlformats.org/officeDocument/2006/relationships/hyperlink" Target="http://www.mesopotamia.co.uk/geography/explore/exp_set.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cs.mcgill.ca/~rwest/wikispeedia/wpcd/wp/g/Great_Rift_Valley.htm" TargetMode="External"/><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urkey.gif"/>
          <p:cNvPicPr>
            <a:picLocks noGrp="1" noChangeAspect="1"/>
          </p:cNvPicPr>
          <p:nvPr>
            <p:ph idx="1"/>
          </p:nvPr>
        </p:nvPicPr>
        <p:blipFill>
          <a:blip r:embed="rId2" cstate="print"/>
          <a:stretch>
            <a:fillRect/>
          </a:stretch>
        </p:blipFill>
        <p:spPr>
          <a:xfrm>
            <a:off x="32690" y="457200"/>
            <a:ext cx="9111310" cy="586740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Mesopotamia</a:t>
            </a:r>
            <a:endParaRPr lang="en-US" dirty="0"/>
          </a:p>
        </p:txBody>
      </p:sp>
      <p:sp>
        <p:nvSpPr>
          <p:cNvPr id="3" name="Content Placeholder 2"/>
          <p:cNvSpPr>
            <a:spLocks noGrp="1"/>
          </p:cNvSpPr>
          <p:nvPr>
            <p:ph idx="1"/>
          </p:nvPr>
        </p:nvSpPr>
        <p:spPr>
          <a:xfrm>
            <a:off x="304800" y="1600200"/>
            <a:ext cx="8686800" cy="5257800"/>
          </a:xfrm>
        </p:spPr>
        <p:txBody>
          <a:bodyPr>
            <a:normAutofit fontScale="92500" lnSpcReduction="20000"/>
          </a:bodyPr>
          <a:lstStyle/>
          <a:p>
            <a:r>
              <a:rPr lang="en-US" dirty="0" smtClean="0"/>
              <a:t>In Mesopotamia, the land is very fertile.  In the Northern part of Mesopotamia, there are rivers and streams that are fed from the mountains.  In addition, there is a rainy season that helps water the soil.  While the southern region is much hotter and dryer, the two large rivers the Tigris and the Euphrates, allow irrigation.  The land between the rivers was filled with wildlife and edible vegetation making it an attractive area for early man to move in to.  Once they figured out how to grow crops there, civilization soon followed.</a:t>
            </a:r>
          </a:p>
          <a:p>
            <a:r>
              <a:rPr lang="en-US" sz="2200" dirty="0" smtClean="0">
                <a:hlinkClick r:id="rId2"/>
              </a:rPr>
              <a:t>http://www.mesopotamia.co.uk/geography/explore/exp_set.html</a:t>
            </a:r>
            <a:endParaRPr lang="en-US" sz="2200" dirty="0" smtClean="0"/>
          </a:p>
          <a:p>
            <a:r>
              <a:rPr lang="en-US" sz="2200" dirty="0" smtClean="0">
                <a:hlinkClick r:id="rId3"/>
              </a:rPr>
              <a:t>http://www.learningwithjamesgentry.com/HISTORYBOOKS/MYCOOLGRANDPARENTSAREANCIENT/Ancient%20Mesopotamia.html</a:t>
            </a:r>
            <a:endParaRPr lang="en-US" sz="2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Levant</a:t>
            </a:r>
            <a:endParaRPr lang="en-US" dirty="0"/>
          </a:p>
        </p:txBody>
      </p:sp>
      <p:sp>
        <p:nvSpPr>
          <p:cNvPr id="3" name="Content Placeholder 2"/>
          <p:cNvSpPr>
            <a:spLocks noGrp="1"/>
          </p:cNvSpPr>
          <p:nvPr>
            <p:ph idx="1"/>
          </p:nvPr>
        </p:nvSpPr>
        <p:spPr>
          <a:xfrm>
            <a:off x="381000" y="1219200"/>
            <a:ext cx="8534400" cy="5638800"/>
          </a:xfrm>
        </p:spPr>
        <p:txBody>
          <a:bodyPr>
            <a:normAutofit lnSpcReduction="10000"/>
          </a:bodyPr>
          <a:lstStyle/>
          <a:p>
            <a:r>
              <a:rPr lang="en-US" dirty="0" smtClean="0"/>
              <a:t>Belonged to Turkey until WWI</a:t>
            </a:r>
          </a:p>
          <a:p>
            <a:r>
              <a:rPr lang="en-US" dirty="0" smtClean="0"/>
              <a:t>France and Britain took over, League of Nations</a:t>
            </a:r>
          </a:p>
          <a:p>
            <a:pPr lvl="1"/>
            <a:r>
              <a:rPr lang="en-US" dirty="0" smtClean="0"/>
              <a:t>French mandate = Syria + Lebanon</a:t>
            </a:r>
          </a:p>
          <a:p>
            <a:pPr lvl="1"/>
            <a:r>
              <a:rPr lang="en-US" dirty="0" smtClean="0"/>
              <a:t>British mandate = Palestine</a:t>
            </a:r>
          </a:p>
          <a:p>
            <a:pPr lvl="1"/>
            <a:r>
              <a:rPr lang="en-US" dirty="0" smtClean="0"/>
              <a:t>Goal: to prepare the people for self-</a:t>
            </a:r>
            <a:r>
              <a:rPr lang="en-US" dirty="0" err="1" smtClean="0"/>
              <a:t>govt</a:t>
            </a:r>
            <a:r>
              <a:rPr lang="en-US" dirty="0" smtClean="0"/>
              <a:t> and independence</a:t>
            </a:r>
          </a:p>
          <a:p>
            <a:r>
              <a:rPr lang="en-US" dirty="0" smtClean="0"/>
              <a:t>Syria – covered mostly by Syrian desert </a:t>
            </a:r>
            <a:r>
              <a:rPr lang="en-US" dirty="0" smtClean="0">
                <a:sym typeface="Wingdings" pitchFamily="2" charset="2"/>
              </a:rPr>
              <a:t></a:t>
            </a:r>
          </a:p>
          <a:p>
            <a:pPr lvl="1"/>
            <a:r>
              <a:rPr lang="en-US" dirty="0" smtClean="0">
                <a:sym typeface="Wingdings" pitchFamily="2" charset="2"/>
              </a:rPr>
              <a:t>Capital and largest city: Damascus </a:t>
            </a:r>
          </a:p>
          <a:p>
            <a:pPr lvl="1"/>
            <a:r>
              <a:rPr lang="en-US" dirty="0" smtClean="0">
                <a:sym typeface="Wingdings" pitchFamily="2" charset="2"/>
              </a:rPr>
              <a:t>Same Damascus where Paul was headed when he became a Christian</a:t>
            </a:r>
          </a:p>
          <a:p>
            <a:pPr lvl="1"/>
            <a:r>
              <a:rPr lang="en-US" dirty="0" smtClean="0">
                <a:sym typeface="Wingdings" pitchFamily="2" charset="2"/>
              </a:rPr>
              <a:t>Ancient ruins of Palmyra northeast of Damascus</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err="1" smtClean="0"/>
              <a:t>Hamidia</a:t>
            </a:r>
            <a:r>
              <a:rPr lang="en-US" dirty="0" smtClean="0"/>
              <a:t> Market (Damascus)</a:t>
            </a:r>
            <a:endParaRPr lang="en-US" dirty="0"/>
          </a:p>
        </p:txBody>
      </p:sp>
      <p:pic>
        <p:nvPicPr>
          <p:cNvPr id="4" name="Content Placeholder 3" descr="Hamidia-MarketDamascus_art.jpg"/>
          <p:cNvPicPr>
            <a:picLocks noGrp="1" noChangeAspect="1"/>
          </p:cNvPicPr>
          <p:nvPr>
            <p:ph idx="1"/>
          </p:nvPr>
        </p:nvPicPr>
        <p:blipFill>
          <a:blip r:embed="rId2" cstate="print"/>
          <a:stretch>
            <a:fillRect/>
          </a:stretch>
        </p:blipFill>
        <p:spPr>
          <a:xfrm>
            <a:off x="457200" y="1143000"/>
            <a:ext cx="8229600" cy="5520163"/>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Lebanon</a:t>
            </a:r>
            <a:endParaRPr lang="en-US" dirty="0"/>
          </a:p>
        </p:txBody>
      </p:sp>
      <p:pic>
        <p:nvPicPr>
          <p:cNvPr id="4" name="Content Placeholder 3" descr="Lebanon Bekaa Valley.gif"/>
          <p:cNvPicPr>
            <a:picLocks noGrp="1" noChangeAspect="1"/>
          </p:cNvPicPr>
          <p:nvPr>
            <p:ph idx="1"/>
          </p:nvPr>
        </p:nvPicPr>
        <p:blipFill>
          <a:blip r:embed="rId2" cstate="print"/>
          <a:stretch>
            <a:fillRect/>
          </a:stretch>
        </p:blipFill>
        <p:spPr>
          <a:xfrm>
            <a:off x="4191000" y="1219200"/>
            <a:ext cx="4953000" cy="5493942"/>
          </a:xfrm>
        </p:spPr>
      </p:pic>
      <p:sp>
        <p:nvSpPr>
          <p:cNvPr id="5" name="TextBox 4"/>
          <p:cNvSpPr txBox="1"/>
          <p:nvPr/>
        </p:nvSpPr>
        <p:spPr>
          <a:xfrm>
            <a:off x="0" y="1295401"/>
            <a:ext cx="4191000" cy="5570756"/>
          </a:xfrm>
          <a:prstGeom prst="rect">
            <a:avLst/>
          </a:prstGeom>
          <a:noFill/>
        </p:spPr>
        <p:txBody>
          <a:bodyPr wrap="square" rtlCol="0">
            <a:spAutoFit/>
          </a:bodyPr>
          <a:lstStyle/>
          <a:p>
            <a:pPr>
              <a:buFont typeface="Arial" pitchFamily="34" charset="0"/>
              <a:buChar char="•"/>
            </a:pPr>
            <a:r>
              <a:rPr lang="en-US" sz="2000" dirty="0" smtClean="0"/>
              <a:t> </a:t>
            </a:r>
            <a:r>
              <a:rPr lang="en-US" sz="2000" b="1" dirty="0" smtClean="0"/>
              <a:t>Lebanon and Anti-Lebanon </a:t>
            </a:r>
            <a:r>
              <a:rPr lang="en-US" sz="2000" b="1" dirty="0" err="1" smtClean="0"/>
              <a:t>Mtns</a:t>
            </a:r>
            <a:r>
              <a:rPr lang="en-US" sz="2000" b="1" dirty="0" smtClean="0"/>
              <a:t>.</a:t>
            </a:r>
          </a:p>
          <a:p>
            <a:pPr lvl="1">
              <a:buFont typeface="Arial" pitchFamily="34" charset="0"/>
              <a:buChar char="•"/>
            </a:pPr>
            <a:r>
              <a:rPr lang="en-US" sz="2000" dirty="0" smtClean="0"/>
              <a:t> Mount </a:t>
            </a:r>
            <a:r>
              <a:rPr lang="en-US" sz="2000" dirty="0" err="1" smtClean="0"/>
              <a:t>Hermon</a:t>
            </a:r>
            <a:r>
              <a:rPr lang="en-US" sz="2000" dirty="0" smtClean="0"/>
              <a:t> &amp; </a:t>
            </a:r>
            <a:r>
              <a:rPr lang="en-US" sz="2000" dirty="0" err="1" smtClean="0"/>
              <a:t>Qurnat</a:t>
            </a:r>
            <a:r>
              <a:rPr lang="en-US" sz="2000" dirty="0" smtClean="0"/>
              <a:t> as-</a:t>
            </a:r>
            <a:r>
              <a:rPr lang="en-US" sz="2000" dirty="0" err="1" smtClean="0"/>
              <a:t>Swada</a:t>
            </a:r>
            <a:endParaRPr lang="en-US" sz="2000" dirty="0" smtClean="0"/>
          </a:p>
          <a:p>
            <a:pPr>
              <a:buFont typeface="Arial" pitchFamily="34" charset="0"/>
              <a:buChar char="•"/>
            </a:pPr>
            <a:r>
              <a:rPr lang="en-US" sz="2000" dirty="0" smtClean="0"/>
              <a:t> </a:t>
            </a:r>
            <a:r>
              <a:rPr lang="en-US" sz="2000" b="1" dirty="0" err="1" smtClean="0"/>
              <a:t>Bekaa</a:t>
            </a:r>
            <a:r>
              <a:rPr lang="en-US" sz="2000" b="1" dirty="0" smtClean="0"/>
              <a:t> Valley</a:t>
            </a:r>
          </a:p>
          <a:p>
            <a:pPr>
              <a:buFont typeface="Arial" pitchFamily="34" charset="0"/>
              <a:buChar char="•"/>
            </a:pPr>
            <a:r>
              <a:rPr lang="en-US" sz="2000" dirty="0" smtClean="0"/>
              <a:t> Mandate of France. France separated it from Syria in 1920. Gained independence in 1946.</a:t>
            </a:r>
          </a:p>
          <a:p>
            <a:pPr>
              <a:buFont typeface="Arial" pitchFamily="34" charset="0"/>
              <a:buChar char="•"/>
            </a:pPr>
            <a:r>
              <a:rPr lang="en-US" sz="2000" dirty="0" smtClean="0"/>
              <a:t> Ancient capital of Phoenicia: </a:t>
            </a:r>
            <a:r>
              <a:rPr lang="en-US" sz="2000" b="1" dirty="0" smtClean="0"/>
              <a:t>Tyre</a:t>
            </a:r>
          </a:p>
          <a:p>
            <a:pPr lvl="1">
              <a:buFont typeface="Arial" pitchFamily="34" charset="0"/>
              <a:buChar char="•"/>
            </a:pPr>
            <a:r>
              <a:rPr lang="en-US" sz="2000" dirty="0" smtClean="0"/>
              <a:t> First defeated by Nebuchadnezzar in 597 BC.</a:t>
            </a:r>
          </a:p>
          <a:p>
            <a:pPr lvl="1">
              <a:buFont typeface="Arial" pitchFamily="34" charset="0"/>
              <a:buChar char="•"/>
            </a:pPr>
            <a:r>
              <a:rPr lang="en-US" sz="2000" dirty="0" smtClean="0"/>
              <a:t> Rebuilt off the coast (man-made island)</a:t>
            </a:r>
          </a:p>
          <a:p>
            <a:pPr lvl="1">
              <a:buFont typeface="Arial" pitchFamily="34" charset="0"/>
              <a:buChar char="•"/>
            </a:pPr>
            <a:r>
              <a:rPr lang="en-US" sz="2000" dirty="0" smtClean="0"/>
              <a:t> Alexander the Great conquered it in 332 BC.</a:t>
            </a:r>
          </a:p>
          <a:p>
            <a:pPr>
              <a:buFont typeface="Arial" pitchFamily="34" charset="0"/>
              <a:buChar char="•"/>
            </a:pPr>
            <a:r>
              <a:rPr lang="en-US" sz="2000" dirty="0" smtClean="0"/>
              <a:t> Modern capital: </a:t>
            </a:r>
            <a:r>
              <a:rPr lang="en-US" sz="2000" b="1" dirty="0" smtClean="0"/>
              <a:t>Beirut</a:t>
            </a:r>
            <a:r>
              <a:rPr lang="en-US" sz="2000" dirty="0" smtClean="0"/>
              <a:t> “Paris of the Middle East”</a:t>
            </a:r>
          </a:p>
          <a:p>
            <a:r>
              <a:rPr lang="en-US" sz="1200" dirty="0" smtClean="0">
                <a:hlinkClick r:id="rId3"/>
              </a:rPr>
              <a:t>http://cs.mcgill.ca/~rwest/wikispeedia/wpcd/wp/g/Great_Rift_Valley.htm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ekaa-valley-as-under-hezbollah-control.jpg"/>
          <p:cNvPicPr>
            <a:picLocks noGrp="1" noChangeAspect="1"/>
          </p:cNvPicPr>
          <p:nvPr>
            <p:ph idx="1"/>
          </p:nvPr>
        </p:nvPicPr>
        <p:blipFill>
          <a:blip r:embed="rId2" cstate="print"/>
          <a:stretch>
            <a:fillRect/>
          </a:stretch>
        </p:blipFill>
        <p:spPr>
          <a:xfrm>
            <a:off x="-1" y="0"/>
            <a:ext cx="9227477" cy="68580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Beirut </a:t>
            </a:r>
            <a:r>
              <a:rPr lang="en-US" sz="1800" dirty="0" smtClean="0"/>
              <a:t>p. 413</a:t>
            </a:r>
            <a:endParaRPr lang="en-US" dirty="0"/>
          </a:p>
        </p:txBody>
      </p:sp>
      <p:pic>
        <p:nvPicPr>
          <p:cNvPr id="4" name="Content Placeholder 3" descr="beirut1-e1330982904950.jpg"/>
          <p:cNvPicPr>
            <a:picLocks noGrp="1" noChangeAspect="1"/>
          </p:cNvPicPr>
          <p:nvPr>
            <p:ph idx="1"/>
          </p:nvPr>
        </p:nvPicPr>
        <p:blipFill>
          <a:blip r:embed="rId2" cstate="print"/>
          <a:stretch>
            <a:fillRect/>
          </a:stretch>
        </p:blipFill>
        <p:spPr>
          <a:xfrm>
            <a:off x="838200" y="1292701"/>
            <a:ext cx="7543800" cy="553212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Palestine</a:t>
            </a:r>
            <a:endParaRPr lang="en-US" dirty="0"/>
          </a:p>
        </p:txBody>
      </p:sp>
      <p:sp>
        <p:nvSpPr>
          <p:cNvPr id="3" name="Content Placeholder 2"/>
          <p:cNvSpPr>
            <a:spLocks noGrp="1"/>
          </p:cNvSpPr>
          <p:nvPr>
            <p:ph idx="1"/>
          </p:nvPr>
        </p:nvSpPr>
        <p:spPr>
          <a:xfrm>
            <a:off x="457200" y="1295401"/>
            <a:ext cx="8229600" cy="1447800"/>
          </a:xfrm>
        </p:spPr>
        <p:txBody>
          <a:bodyPr>
            <a:normAutofit/>
          </a:bodyPr>
          <a:lstStyle/>
          <a:p>
            <a:r>
              <a:rPr lang="en-US" dirty="0" smtClean="0"/>
              <a:t>British Mandate.</a:t>
            </a:r>
          </a:p>
          <a:p>
            <a:r>
              <a:rPr lang="en-US" dirty="0" smtClean="0"/>
              <a:t>Became Jordan and Israel (1948)</a:t>
            </a:r>
            <a:endParaRPr lang="en-US" dirty="0"/>
          </a:p>
        </p:txBody>
      </p:sp>
      <p:pic>
        <p:nvPicPr>
          <p:cNvPr id="4" name="Picture 3" descr="mandate palestine.gif"/>
          <p:cNvPicPr>
            <a:picLocks noChangeAspect="1"/>
          </p:cNvPicPr>
          <p:nvPr/>
        </p:nvPicPr>
        <p:blipFill>
          <a:blip r:embed="rId2" cstate="print"/>
          <a:stretch>
            <a:fillRect/>
          </a:stretch>
        </p:blipFill>
        <p:spPr>
          <a:xfrm>
            <a:off x="76200" y="2475078"/>
            <a:ext cx="4419600" cy="4382922"/>
          </a:xfrm>
          <a:prstGeom prst="rect">
            <a:avLst/>
          </a:prstGeom>
        </p:spPr>
      </p:pic>
      <p:pic>
        <p:nvPicPr>
          <p:cNvPr id="5" name="Picture 4" descr="palestine-under-british-mandate.jpg"/>
          <p:cNvPicPr>
            <a:picLocks noChangeAspect="1"/>
          </p:cNvPicPr>
          <p:nvPr/>
        </p:nvPicPr>
        <p:blipFill>
          <a:blip r:embed="rId3" cstate="print"/>
          <a:stretch>
            <a:fillRect/>
          </a:stretch>
        </p:blipFill>
        <p:spPr>
          <a:xfrm>
            <a:off x="4648200" y="2514600"/>
            <a:ext cx="4430268" cy="4343400"/>
          </a:xfrm>
          <a:prstGeom prst="rect">
            <a:avLst/>
          </a:prstGeom>
        </p:spPr>
      </p:pic>
      <p:pic>
        <p:nvPicPr>
          <p:cNvPr id="6" name="Picture 5" descr="Map_of_Jewish_settlements_in_Palestine_in_1947.png"/>
          <p:cNvPicPr>
            <a:picLocks noChangeAspect="1"/>
          </p:cNvPicPr>
          <p:nvPr/>
        </p:nvPicPr>
        <p:blipFill>
          <a:blip r:embed="rId4" cstate="print"/>
          <a:stretch>
            <a:fillRect/>
          </a:stretch>
        </p:blipFill>
        <p:spPr>
          <a:xfrm>
            <a:off x="2590800" y="71441"/>
            <a:ext cx="3810000" cy="6786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Geography</a:t>
            </a:r>
            <a:endParaRPr lang="en-US" dirty="0"/>
          </a:p>
        </p:txBody>
      </p:sp>
      <p:sp>
        <p:nvSpPr>
          <p:cNvPr id="3" name="Content Placeholder 2"/>
          <p:cNvSpPr>
            <a:spLocks noGrp="1"/>
          </p:cNvSpPr>
          <p:nvPr>
            <p:ph idx="1"/>
          </p:nvPr>
        </p:nvSpPr>
        <p:spPr>
          <a:xfrm>
            <a:off x="228600" y="1600200"/>
            <a:ext cx="8686800" cy="5029200"/>
          </a:xfrm>
        </p:spPr>
        <p:txBody>
          <a:bodyPr>
            <a:normAutofit lnSpcReduction="10000"/>
          </a:bodyPr>
          <a:lstStyle/>
          <a:p>
            <a:r>
              <a:rPr lang="en-US" dirty="0" smtClean="0"/>
              <a:t>Lebanese Mountains extend through Israel.</a:t>
            </a:r>
          </a:p>
          <a:p>
            <a:r>
              <a:rPr lang="en-US" dirty="0" smtClean="0"/>
              <a:t>Jerusalem is at the top of these mountains; hence, the Bible always refers to going </a:t>
            </a:r>
            <a:r>
              <a:rPr lang="en-US" i="1" dirty="0" smtClean="0"/>
              <a:t>up </a:t>
            </a:r>
            <a:r>
              <a:rPr lang="en-US" dirty="0" smtClean="0"/>
              <a:t>to Jerusalem, even if one is traveling from north to south.</a:t>
            </a:r>
          </a:p>
          <a:p>
            <a:r>
              <a:rPr lang="en-US" dirty="0" smtClean="0"/>
              <a:t>Negev in extreme south – desert, but produces abundant crops – what a wonder is irrigation!</a:t>
            </a:r>
          </a:p>
          <a:p>
            <a:r>
              <a:rPr lang="en-US" dirty="0" smtClean="0"/>
              <a:t>Valley of </a:t>
            </a:r>
            <a:r>
              <a:rPr lang="en-US" dirty="0" err="1" smtClean="0"/>
              <a:t>Jezreel</a:t>
            </a:r>
            <a:r>
              <a:rPr lang="en-US" dirty="0" smtClean="0"/>
              <a:t> – where the </a:t>
            </a:r>
            <a:r>
              <a:rPr lang="en-US" dirty="0" err="1" smtClean="0"/>
              <a:t>Midianites</a:t>
            </a:r>
            <a:r>
              <a:rPr lang="en-US" dirty="0" smtClean="0"/>
              <a:t>, </a:t>
            </a:r>
            <a:r>
              <a:rPr lang="en-US" dirty="0" err="1" smtClean="0"/>
              <a:t>Amalekites</a:t>
            </a:r>
            <a:r>
              <a:rPr lang="en-US" dirty="0" smtClean="0"/>
              <a:t> et al, camped while preying upon Israel during the time of the judges.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Israel</a:t>
            </a:r>
            <a:endParaRPr lang="en-US" dirty="0"/>
          </a:p>
        </p:txBody>
      </p:sp>
      <p:sp>
        <p:nvSpPr>
          <p:cNvPr id="3" name="Content Placeholder 2"/>
          <p:cNvSpPr>
            <a:spLocks noGrp="1"/>
          </p:cNvSpPr>
          <p:nvPr>
            <p:ph idx="1"/>
          </p:nvPr>
        </p:nvSpPr>
        <p:spPr>
          <a:xfrm>
            <a:off x="457200" y="1371600"/>
            <a:ext cx="8229600" cy="5486400"/>
          </a:xfrm>
        </p:spPr>
        <p:txBody>
          <a:bodyPr>
            <a:normAutofit fontScale="92500" lnSpcReduction="10000"/>
          </a:bodyPr>
          <a:lstStyle/>
          <a:p>
            <a:r>
              <a:rPr lang="en-US" dirty="0" smtClean="0"/>
              <a:t>Coastal plain:  best farmland</a:t>
            </a:r>
          </a:p>
          <a:p>
            <a:r>
              <a:rPr lang="en-US" dirty="0" smtClean="0"/>
              <a:t>Plain of Sharon: stretches from Mt. Carmel to Tel-Aviv</a:t>
            </a:r>
          </a:p>
          <a:p>
            <a:pPr lvl="1"/>
            <a:r>
              <a:rPr lang="en-US" dirty="0" smtClean="0"/>
              <a:t>famous for being very fertile and floral (Rose of Sharon, Song of Sol. 2:1)</a:t>
            </a:r>
          </a:p>
          <a:p>
            <a:pPr lvl="1"/>
            <a:r>
              <a:rPr lang="en-US" dirty="0" smtClean="0"/>
              <a:t>Tel-Aviv: Israel’s largest port and 2</a:t>
            </a:r>
            <a:r>
              <a:rPr lang="en-US" baseline="30000" dirty="0" smtClean="0"/>
              <a:t>nd</a:t>
            </a:r>
            <a:r>
              <a:rPr lang="en-US" dirty="0" smtClean="0"/>
              <a:t> largest city.</a:t>
            </a:r>
          </a:p>
          <a:p>
            <a:pPr lvl="2"/>
            <a:r>
              <a:rPr lang="en-US" dirty="0" smtClean="0"/>
              <a:t>Includes the ancient port of Joppa</a:t>
            </a:r>
          </a:p>
          <a:p>
            <a:r>
              <a:rPr lang="en-US" dirty="0" err="1" smtClean="0"/>
              <a:t>Shephelah</a:t>
            </a:r>
            <a:r>
              <a:rPr lang="en-US" dirty="0" smtClean="0"/>
              <a:t>: a region of low hills between the coastal plain and the mountains. (see side view of Israel)</a:t>
            </a:r>
          </a:p>
          <a:p>
            <a:r>
              <a:rPr lang="en-US" dirty="0" smtClean="0"/>
              <a:t>In the Six-Day War Israel won the coastal strip that is called the Gaza Strip</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Gaza</a:t>
            </a:r>
            <a:endParaRPr lang="en-US" dirty="0"/>
          </a:p>
        </p:txBody>
      </p:sp>
      <p:sp>
        <p:nvSpPr>
          <p:cNvPr id="3" name="Content Placeholder 2"/>
          <p:cNvSpPr>
            <a:spLocks noGrp="1"/>
          </p:cNvSpPr>
          <p:nvPr>
            <p:ph idx="1"/>
          </p:nvPr>
        </p:nvSpPr>
        <p:spPr>
          <a:xfrm>
            <a:off x="228600" y="1295400"/>
            <a:ext cx="8686800" cy="5562600"/>
          </a:xfrm>
        </p:spPr>
        <p:txBody>
          <a:bodyPr>
            <a:normAutofit fontScale="85000" lnSpcReduction="10000"/>
          </a:bodyPr>
          <a:lstStyle/>
          <a:p>
            <a:r>
              <a:rPr lang="en-US" dirty="0" smtClean="0"/>
              <a:t>The Gaza Strip once contained 5 Philistine cities:</a:t>
            </a:r>
          </a:p>
          <a:p>
            <a:pPr lvl="1"/>
            <a:r>
              <a:rPr lang="en-US" b="1" dirty="0" err="1" smtClean="0"/>
              <a:t>Ekron</a:t>
            </a:r>
            <a:r>
              <a:rPr lang="en-US" dirty="0" smtClean="0"/>
              <a:t>: a city not captured by Israel in their invasion of the land (Josh. 13:3)</a:t>
            </a:r>
          </a:p>
          <a:p>
            <a:pPr lvl="1"/>
            <a:r>
              <a:rPr lang="en-US" b="1" dirty="0" smtClean="0"/>
              <a:t>Ashdod</a:t>
            </a:r>
            <a:r>
              <a:rPr lang="en-US" dirty="0" smtClean="0"/>
              <a:t>: another unconquered city near which the Philistines later captured the ark of the covenant (Josh. 13:3, 1 Sam. 5:1)</a:t>
            </a:r>
          </a:p>
          <a:p>
            <a:pPr lvl="1"/>
            <a:r>
              <a:rPr lang="en-US" b="1" dirty="0" smtClean="0"/>
              <a:t>Ashkelon</a:t>
            </a:r>
            <a:r>
              <a:rPr lang="en-US" dirty="0" smtClean="0"/>
              <a:t>, where Samson killed 30 Philistines to pay off those who guessed his riddles (Judges 14:19)</a:t>
            </a:r>
          </a:p>
          <a:p>
            <a:pPr lvl="1"/>
            <a:r>
              <a:rPr lang="en-US" b="1" dirty="0" smtClean="0"/>
              <a:t>Gaza</a:t>
            </a:r>
            <a:r>
              <a:rPr lang="en-US" dirty="0" smtClean="0"/>
              <a:t>, where Samson carried away the gates of the city (Judges 16:1-3)</a:t>
            </a:r>
          </a:p>
          <a:p>
            <a:pPr lvl="1"/>
            <a:r>
              <a:rPr lang="en-US" b="1" dirty="0" smtClean="0"/>
              <a:t>Gath</a:t>
            </a:r>
            <a:r>
              <a:rPr lang="en-US" dirty="0" smtClean="0"/>
              <a:t>, home of the giant, Goliath (1 Sam. 17:4)</a:t>
            </a:r>
          </a:p>
          <a:p>
            <a:r>
              <a:rPr lang="en-US" dirty="0" smtClean="0"/>
              <a:t>These 5 cities joined to form an alliance called the </a:t>
            </a:r>
            <a:r>
              <a:rPr lang="en-US" b="1" dirty="0" err="1" smtClean="0"/>
              <a:t>Pentapolis</a:t>
            </a:r>
            <a:r>
              <a:rPr lang="en-US" dirty="0" smtClean="0"/>
              <a:t> and fought against Israel in Bible times. This area had fields of grain which Samson burned in Judges 15:4-5.</a:t>
            </a:r>
            <a:endParaRPr lang="en-US" dirty="0"/>
          </a:p>
        </p:txBody>
      </p:sp>
      <p:pic>
        <p:nvPicPr>
          <p:cNvPr id="4" name="Picture 3" descr="physical-panoramic-map-of-israel.jpg"/>
          <p:cNvPicPr>
            <a:picLocks noChangeAspect="1"/>
          </p:cNvPicPr>
          <p:nvPr/>
        </p:nvPicPr>
        <p:blipFill>
          <a:blip r:embed="rId2" cstate="print"/>
          <a:stretch>
            <a:fillRect/>
          </a:stretch>
        </p:blipFill>
        <p:spPr>
          <a:xfrm>
            <a:off x="0" y="0"/>
            <a:ext cx="5876310" cy="6858000"/>
          </a:xfrm>
          <a:prstGeom prst="rect">
            <a:avLst/>
          </a:prstGeom>
        </p:spPr>
      </p:pic>
      <p:pic>
        <p:nvPicPr>
          <p:cNvPr id="5" name="Picture 4" descr="Megiddo &amp; Beth-shan.gif"/>
          <p:cNvPicPr>
            <a:picLocks noChangeAspect="1"/>
          </p:cNvPicPr>
          <p:nvPr/>
        </p:nvPicPr>
        <p:blipFill>
          <a:blip r:embed="rId3" cstate="print"/>
          <a:stretch>
            <a:fillRect/>
          </a:stretch>
        </p:blipFill>
        <p:spPr>
          <a:xfrm>
            <a:off x="904290" y="0"/>
            <a:ext cx="8239710" cy="6858000"/>
          </a:xfrm>
          <a:prstGeom prst="rect">
            <a:avLst/>
          </a:prstGeom>
        </p:spPr>
      </p:pic>
      <p:pic>
        <p:nvPicPr>
          <p:cNvPr id="6" name="Picture 5" descr="samaria_map.jpg"/>
          <p:cNvPicPr>
            <a:picLocks noChangeAspect="1"/>
          </p:cNvPicPr>
          <p:nvPr/>
        </p:nvPicPr>
        <p:blipFill>
          <a:blip r:embed="rId4" cstate="print"/>
          <a:stretch>
            <a:fillRect/>
          </a:stretch>
        </p:blipFill>
        <p:spPr>
          <a:xfrm>
            <a:off x="0" y="0"/>
            <a:ext cx="5695866" cy="6400800"/>
          </a:xfrm>
          <a:prstGeom prst="rect">
            <a:avLst/>
          </a:prstGeom>
        </p:spPr>
      </p:pic>
      <p:pic>
        <p:nvPicPr>
          <p:cNvPr id="7" name="Picture 6" descr="Armageddon.jpg"/>
          <p:cNvPicPr>
            <a:picLocks noChangeAspect="1"/>
          </p:cNvPicPr>
          <p:nvPr/>
        </p:nvPicPr>
        <p:blipFill>
          <a:blip r:embed="rId5" cstate="print"/>
          <a:stretch>
            <a:fillRect/>
          </a:stretch>
        </p:blipFill>
        <p:spPr>
          <a:xfrm>
            <a:off x="0" y="464343"/>
            <a:ext cx="9144000" cy="59293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Turkey Tourist Attractions</a:t>
            </a:r>
            <a:endParaRPr lang="en-US" dirty="0"/>
          </a:p>
        </p:txBody>
      </p:sp>
      <p:pic>
        <p:nvPicPr>
          <p:cNvPr id="4" name="Content Placeholder 3" descr="turkey-map-tourism.jpg"/>
          <p:cNvPicPr>
            <a:picLocks noGrp="1" noChangeAspect="1"/>
          </p:cNvPicPr>
          <p:nvPr>
            <p:ph idx="1"/>
          </p:nvPr>
        </p:nvPicPr>
        <p:blipFill>
          <a:blip r:embed="rId2" cstate="print"/>
          <a:stretch>
            <a:fillRect/>
          </a:stretch>
        </p:blipFill>
        <p:spPr>
          <a:xfrm>
            <a:off x="-26051" y="1600200"/>
            <a:ext cx="9170051" cy="41910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p. 422</a:t>
            </a:r>
            <a:endParaRPr lang="en-US" dirty="0"/>
          </a:p>
        </p:txBody>
      </p:sp>
      <p:pic>
        <p:nvPicPr>
          <p:cNvPr id="4" name="Content Placeholder 3" descr="Disappearing Palestine.jpg"/>
          <p:cNvPicPr>
            <a:picLocks noGrp="1" noChangeAspect="1"/>
          </p:cNvPicPr>
          <p:nvPr>
            <p:ph idx="1"/>
          </p:nvPr>
        </p:nvPicPr>
        <p:blipFill>
          <a:blip r:embed="rId2" cstate="print"/>
          <a:stretch>
            <a:fillRect/>
          </a:stretch>
        </p:blipFill>
        <p:spPr>
          <a:xfrm>
            <a:off x="685800" y="1185673"/>
            <a:ext cx="7772400" cy="5596127"/>
          </a:xfrm>
        </p:spPr>
      </p:pic>
      <p:pic>
        <p:nvPicPr>
          <p:cNvPr id="5" name="Picture 4" descr="Disappearing Palestine-debunked.png"/>
          <p:cNvPicPr>
            <a:picLocks noChangeAspect="1"/>
          </p:cNvPicPr>
          <p:nvPr/>
        </p:nvPicPr>
        <p:blipFill>
          <a:blip r:embed="rId3" cstate="print"/>
          <a:stretch>
            <a:fillRect/>
          </a:stretch>
        </p:blipFill>
        <p:spPr>
          <a:xfrm>
            <a:off x="321988" y="1143000"/>
            <a:ext cx="8479398" cy="5638800"/>
          </a:xfrm>
          <a:prstGeom prst="rect">
            <a:avLst/>
          </a:prstGeom>
        </p:spPr>
      </p:pic>
      <p:pic>
        <p:nvPicPr>
          <p:cNvPr id="6" name="Picture 5" descr="Disappearing Palestine-truth.jpg"/>
          <p:cNvPicPr>
            <a:picLocks noChangeAspect="1"/>
          </p:cNvPicPr>
          <p:nvPr/>
        </p:nvPicPr>
        <p:blipFill>
          <a:blip r:embed="rId4" cstate="print"/>
          <a:stretch>
            <a:fillRect/>
          </a:stretch>
        </p:blipFill>
        <p:spPr>
          <a:xfrm>
            <a:off x="297139" y="1090612"/>
            <a:ext cx="8542061" cy="56911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75000"/>
            <a:alpha val="0"/>
          </a:schemeClr>
        </a:solidFill>
        <a:effectLst/>
      </p:bgPr>
    </p:bg>
    <p:spTree>
      <p:nvGrpSpPr>
        <p:cNvPr id="1" name=""/>
        <p:cNvGrpSpPr/>
        <p:nvPr/>
      </p:nvGrpSpPr>
      <p:grpSpPr>
        <a:xfrm>
          <a:off x="0" y="0"/>
          <a:ext cx="0" cy="0"/>
          <a:chOff x="0" y="0"/>
          <a:chExt cx="0" cy="0"/>
        </a:xfrm>
      </p:grpSpPr>
      <p:pic>
        <p:nvPicPr>
          <p:cNvPr id="4" name="Picture 3" descr="520px-Map_of_the_Arabic_peninsula_-_en.svg.png"/>
          <p:cNvPicPr>
            <a:picLocks noChangeAspect="1"/>
          </p:cNvPicPr>
          <p:nvPr/>
        </p:nvPicPr>
        <p:blipFill>
          <a:blip r:embed="rId2" cstate="print"/>
          <a:stretch>
            <a:fillRect/>
          </a:stretch>
        </p:blipFill>
        <p:spPr>
          <a:xfrm>
            <a:off x="152400" y="291245"/>
            <a:ext cx="8801100" cy="7023955"/>
          </a:xfrm>
          <a:prstGeom prst="rect">
            <a:avLst/>
          </a:prstGeom>
        </p:spPr>
      </p:pic>
      <p:sp>
        <p:nvSpPr>
          <p:cNvPr id="3" name="TextBox 2"/>
          <p:cNvSpPr txBox="1"/>
          <p:nvPr/>
        </p:nvSpPr>
        <p:spPr>
          <a:xfrm rot="19834227">
            <a:off x="3055207" y="3391471"/>
            <a:ext cx="609600" cy="646331"/>
          </a:xfrm>
          <a:prstGeom prst="rect">
            <a:avLst/>
          </a:prstGeom>
          <a:noFill/>
        </p:spPr>
        <p:txBody>
          <a:bodyPr wrap="square" rtlCol="0">
            <a:spAutoFit/>
          </a:bodyPr>
          <a:lstStyle/>
          <a:p>
            <a:r>
              <a:rPr lang="en-US" dirty="0" smtClean="0"/>
              <a:t>Red </a:t>
            </a:r>
          </a:p>
          <a:p>
            <a:r>
              <a:rPr lang="en-US" dirty="0" smtClean="0"/>
              <a:t>Sea</a:t>
            </a:r>
            <a:endParaRPr lang="en-US" dirty="0"/>
          </a:p>
        </p:txBody>
      </p:sp>
      <p:sp>
        <p:nvSpPr>
          <p:cNvPr id="5" name="TextBox 4"/>
          <p:cNvSpPr txBox="1"/>
          <p:nvPr/>
        </p:nvSpPr>
        <p:spPr>
          <a:xfrm rot="20246918">
            <a:off x="5638800" y="5943600"/>
            <a:ext cx="1366080" cy="369332"/>
          </a:xfrm>
          <a:prstGeom prst="rect">
            <a:avLst/>
          </a:prstGeom>
          <a:noFill/>
        </p:spPr>
        <p:txBody>
          <a:bodyPr wrap="none" rtlCol="0">
            <a:spAutoFit/>
          </a:bodyPr>
          <a:lstStyle/>
          <a:p>
            <a:r>
              <a:rPr lang="en-US" dirty="0" smtClean="0"/>
              <a:t>Gulf of Aden</a:t>
            </a:r>
            <a:endParaRPr lang="en-US" dirty="0"/>
          </a:p>
        </p:txBody>
      </p:sp>
      <p:sp>
        <p:nvSpPr>
          <p:cNvPr id="6" name="TextBox 5"/>
          <p:cNvSpPr txBox="1"/>
          <p:nvPr/>
        </p:nvSpPr>
        <p:spPr>
          <a:xfrm>
            <a:off x="8229600" y="5410200"/>
            <a:ext cx="914400" cy="646331"/>
          </a:xfrm>
          <a:prstGeom prst="rect">
            <a:avLst/>
          </a:prstGeom>
          <a:noFill/>
        </p:spPr>
        <p:txBody>
          <a:bodyPr wrap="square" rtlCol="0">
            <a:spAutoFit/>
          </a:bodyPr>
          <a:lstStyle/>
          <a:p>
            <a:pPr algn="ctr"/>
            <a:r>
              <a:rPr lang="en-US" dirty="0" smtClean="0"/>
              <a:t>Arabian Sea</a:t>
            </a:r>
            <a:endParaRPr lang="en-US" dirty="0"/>
          </a:p>
        </p:txBody>
      </p:sp>
      <p:sp>
        <p:nvSpPr>
          <p:cNvPr id="7" name="TextBox 6"/>
          <p:cNvSpPr txBox="1"/>
          <p:nvPr/>
        </p:nvSpPr>
        <p:spPr>
          <a:xfrm rot="1596319">
            <a:off x="7778703" y="3365698"/>
            <a:ext cx="1443024" cy="369332"/>
          </a:xfrm>
          <a:prstGeom prst="rect">
            <a:avLst/>
          </a:prstGeom>
          <a:noFill/>
        </p:spPr>
        <p:txBody>
          <a:bodyPr wrap="none" rtlCol="0">
            <a:spAutoFit/>
          </a:bodyPr>
          <a:lstStyle/>
          <a:p>
            <a:r>
              <a:rPr lang="en-US" dirty="0" smtClean="0"/>
              <a:t>Gulf of Oman</a:t>
            </a:r>
            <a:endParaRPr lang="en-US" dirty="0"/>
          </a:p>
        </p:txBody>
      </p:sp>
      <p:sp>
        <p:nvSpPr>
          <p:cNvPr id="8" name="TextBox 7"/>
          <p:cNvSpPr txBox="1"/>
          <p:nvPr/>
        </p:nvSpPr>
        <p:spPr>
          <a:xfrm rot="2270487">
            <a:off x="5960104" y="2540959"/>
            <a:ext cx="1309397" cy="369332"/>
          </a:xfrm>
          <a:prstGeom prst="rect">
            <a:avLst/>
          </a:prstGeom>
          <a:noFill/>
        </p:spPr>
        <p:txBody>
          <a:bodyPr wrap="none" rtlCol="0">
            <a:spAutoFit/>
          </a:bodyPr>
          <a:lstStyle/>
          <a:p>
            <a:r>
              <a:rPr lang="en-US" dirty="0" smtClean="0"/>
              <a:t>Persian Gulf</a:t>
            </a:r>
            <a:endParaRPr lang="en-US" dirty="0"/>
          </a:p>
        </p:txBody>
      </p:sp>
      <p:sp>
        <p:nvSpPr>
          <p:cNvPr id="9" name="TextBox 8"/>
          <p:cNvSpPr txBox="1"/>
          <p:nvPr/>
        </p:nvSpPr>
        <p:spPr>
          <a:xfrm>
            <a:off x="7772400" y="381000"/>
            <a:ext cx="838691" cy="400110"/>
          </a:xfrm>
          <a:prstGeom prst="rect">
            <a:avLst/>
          </a:prstGeom>
          <a:noFill/>
        </p:spPr>
        <p:txBody>
          <a:bodyPr wrap="none" rtlCol="0">
            <a:spAutoFit/>
          </a:bodyPr>
          <a:lstStyle/>
          <a:p>
            <a:r>
              <a:rPr lang="en-US" sz="2000" b="1" dirty="0" smtClean="0"/>
              <a:t>p. 428</a:t>
            </a:r>
            <a:endParaRPr lang="en-US" sz="2000" b="1" dirty="0"/>
          </a:p>
        </p:txBody>
      </p:sp>
      <p:sp>
        <p:nvSpPr>
          <p:cNvPr id="10" name="TextBox 9"/>
          <p:cNvSpPr txBox="1"/>
          <p:nvPr/>
        </p:nvSpPr>
        <p:spPr>
          <a:xfrm>
            <a:off x="5500093" y="762000"/>
            <a:ext cx="672107" cy="461665"/>
          </a:xfrm>
          <a:prstGeom prst="rect">
            <a:avLst/>
          </a:prstGeom>
          <a:noFill/>
        </p:spPr>
        <p:txBody>
          <a:bodyPr wrap="none" rtlCol="0">
            <a:spAutoFit/>
          </a:bodyPr>
          <a:lstStyle/>
          <a:p>
            <a:r>
              <a:rPr lang="en-US" sz="2400" dirty="0" smtClean="0"/>
              <a:t>Iran</a:t>
            </a:r>
            <a:endParaRPr lang="en-US" dirty="0"/>
          </a:p>
        </p:txBody>
      </p:sp>
      <p:sp>
        <p:nvSpPr>
          <p:cNvPr id="11" name="TextBox 10"/>
          <p:cNvSpPr txBox="1"/>
          <p:nvPr/>
        </p:nvSpPr>
        <p:spPr>
          <a:xfrm rot="958102">
            <a:off x="1604535" y="1125370"/>
            <a:ext cx="1031564" cy="369332"/>
          </a:xfrm>
          <a:prstGeom prst="rect">
            <a:avLst/>
          </a:prstGeom>
          <a:noFill/>
        </p:spPr>
        <p:txBody>
          <a:bodyPr wrap="none" rtlCol="0">
            <a:spAutoFit/>
          </a:bodyPr>
          <a:lstStyle/>
          <a:p>
            <a:r>
              <a:rPr lang="en-US" dirty="0" smtClean="0"/>
              <a:t>Palestine</a:t>
            </a:r>
            <a:endParaRPr lang="en-US" dirty="0"/>
          </a:p>
        </p:txBody>
      </p:sp>
      <p:cxnSp>
        <p:nvCxnSpPr>
          <p:cNvPr id="13" name="Straight Connector 12"/>
          <p:cNvCxnSpPr/>
          <p:nvPr/>
        </p:nvCxnSpPr>
        <p:spPr>
          <a:xfrm>
            <a:off x="2514600" y="1447800"/>
            <a:ext cx="228600" cy="152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71800" y="0"/>
            <a:ext cx="799450" cy="369332"/>
          </a:xfrm>
          <a:prstGeom prst="rect">
            <a:avLst/>
          </a:prstGeom>
          <a:noFill/>
        </p:spPr>
        <p:txBody>
          <a:bodyPr wrap="none" rtlCol="0">
            <a:spAutoFit/>
          </a:bodyPr>
          <a:lstStyle/>
          <a:p>
            <a:r>
              <a:rPr lang="en-US" dirty="0" smtClean="0"/>
              <a:t>Turkey</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rabic Peninsula Review Map-numbered.png"/>
          <p:cNvPicPr>
            <a:picLocks noGrp="1" noChangeAspect="1"/>
          </p:cNvPicPr>
          <p:nvPr>
            <p:ph idx="1"/>
          </p:nvPr>
        </p:nvPicPr>
        <p:blipFill>
          <a:blip r:embed="rId2" cstate="print"/>
          <a:stretch>
            <a:fillRect/>
          </a:stretch>
        </p:blipFill>
        <p:spPr>
          <a:xfrm>
            <a:off x="92725" y="76200"/>
            <a:ext cx="8975075" cy="7162800"/>
          </a:xfrm>
        </p:spPr>
      </p:pic>
      <p:sp>
        <p:nvSpPr>
          <p:cNvPr id="5" name="TextBox 4"/>
          <p:cNvSpPr txBox="1"/>
          <p:nvPr/>
        </p:nvSpPr>
        <p:spPr>
          <a:xfrm>
            <a:off x="2819400" y="2971800"/>
            <a:ext cx="418704" cy="369332"/>
          </a:xfrm>
          <a:prstGeom prst="rect">
            <a:avLst/>
          </a:prstGeom>
          <a:noFill/>
        </p:spPr>
        <p:txBody>
          <a:bodyPr wrap="none" rtlCol="0">
            <a:spAutoFit/>
          </a:bodyPr>
          <a:lstStyle/>
          <a:p>
            <a:r>
              <a:rPr lang="en-US" dirty="0" smtClean="0"/>
              <a:t>13</a:t>
            </a:r>
            <a:endParaRPr lang="en-US" dirty="0"/>
          </a:p>
        </p:txBody>
      </p:sp>
      <p:sp>
        <p:nvSpPr>
          <p:cNvPr id="6" name="TextBox 5"/>
          <p:cNvSpPr txBox="1"/>
          <p:nvPr/>
        </p:nvSpPr>
        <p:spPr>
          <a:xfrm>
            <a:off x="6248400" y="2297668"/>
            <a:ext cx="418704" cy="369332"/>
          </a:xfrm>
          <a:prstGeom prst="rect">
            <a:avLst/>
          </a:prstGeom>
          <a:noFill/>
        </p:spPr>
        <p:txBody>
          <a:bodyPr wrap="none" rtlCol="0">
            <a:spAutoFit/>
          </a:bodyPr>
          <a:lstStyle/>
          <a:p>
            <a:r>
              <a:rPr lang="en-US" dirty="0" smtClean="0"/>
              <a:t>14</a:t>
            </a:r>
            <a:endParaRPr lang="en-US" dirty="0"/>
          </a:p>
        </p:txBody>
      </p:sp>
      <p:sp>
        <p:nvSpPr>
          <p:cNvPr id="7" name="TextBox 6"/>
          <p:cNvSpPr txBox="1"/>
          <p:nvPr/>
        </p:nvSpPr>
        <p:spPr>
          <a:xfrm>
            <a:off x="8153400" y="3048000"/>
            <a:ext cx="418704" cy="369332"/>
          </a:xfrm>
          <a:prstGeom prst="rect">
            <a:avLst/>
          </a:prstGeom>
          <a:noFill/>
        </p:spPr>
        <p:txBody>
          <a:bodyPr wrap="none" rtlCol="0">
            <a:spAutoFit/>
          </a:bodyPr>
          <a:lstStyle/>
          <a:p>
            <a:r>
              <a:rPr lang="en-US" dirty="0" smtClean="0"/>
              <a:t>15</a:t>
            </a:r>
            <a:endParaRPr lang="en-US" dirty="0"/>
          </a:p>
        </p:txBody>
      </p:sp>
      <p:sp>
        <p:nvSpPr>
          <p:cNvPr id="8" name="TextBox 7"/>
          <p:cNvSpPr txBox="1"/>
          <p:nvPr/>
        </p:nvSpPr>
        <p:spPr>
          <a:xfrm>
            <a:off x="5601096" y="6019800"/>
            <a:ext cx="418704" cy="369332"/>
          </a:xfrm>
          <a:prstGeom prst="rect">
            <a:avLst/>
          </a:prstGeom>
          <a:noFill/>
        </p:spPr>
        <p:txBody>
          <a:bodyPr wrap="none" rtlCol="0">
            <a:spAutoFit/>
          </a:bodyPr>
          <a:lstStyle/>
          <a:p>
            <a:r>
              <a:rPr lang="en-US" dirty="0" smtClean="0"/>
              <a:t>16</a:t>
            </a:r>
            <a:endParaRPr lang="en-US" dirty="0"/>
          </a:p>
        </p:txBody>
      </p:sp>
      <p:sp>
        <p:nvSpPr>
          <p:cNvPr id="9" name="TextBox 8"/>
          <p:cNvSpPr txBox="1"/>
          <p:nvPr/>
        </p:nvSpPr>
        <p:spPr>
          <a:xfrm>
            <a:off x="8572896" y="5486400"/>
            <a:ext cx="418704" cy="369332"/>
          </a:xfrm>
          <a:prstGeom prst="rect">
            <a:avLst/>
          </a:prstGeom>
          <a:noFill/>
        </p:spPr>
        <p:txBody>
          <a:bodyPr wrap="none" rtlCol="0">
            <a:spAutoFit/>
          </a:bodyPr>
          <a:lstStyle/>
          <a:p>
            <a:r>
              <a:rPr lang="en-US" dirty="0" smtClean="0"/>
              <a:t>17</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iddleeast2.png"/>
          <p:cNvPicPr>
            <a:picLocks noGrp="1" noChangeAspect="1"/>
          </p:cNvPicPr>
          <p:nvPr>
            <p:ph idx="1"/>
          </p:nvPr>
        </p:nvPicPr>
        <p:blipFill>
          <a:blip r:embed="rId2" cstate="print"/>
          <a:stretch>
            <a:fillRect/>
          </a:stretch>
        </p:blipFill>
        <p:spPr>
          <a:xfrm>
            <a:off x="51587" y="-73179"/>
            <a:ext cx="9016213" cy="6931179"/>
          </a:xfrm>
        </p:spPr>
      </p:pic>
      <p:sp>
        <p:nvSpPr>
          <p:cNvPr id="5" name="TextBox 4"/>
          <p:cNvSpPr txBox="1"/>
          <p:nvPr/>
        </p:nvSpPr>
        <p:spPr>
          <a:xfrm>
            <a:off x="2286000" y="762000"/>
            <a:ext cx="301686" cy="369332"/>
          </a:xfrm>
          <a:prstGeom prst="rect">
            <a:avLst/>
          </a:prstGeom>
          <a:noFill/>
        </p:spPr>
        <p:txBody>
          <a:bodyPr wrap="none" rtlCol="0">
            <a:spAutoFit/>
          </a:bodyPr>
          <a:lstStyle/>
          <a:p>
            <a:r>
              <a:rPr lang="en-US" dirty="0" smtClean="0"/>
              <a:t>1</a:t>
            </a:r>
            <a:endParaRPr lang="en-US" dirty="0"/>
          </a:p>
        </p:txBody>
      </p:sp>
      <p:sp>
        <p:nvSpPr>
          <p:cNvPr id="6" name="TextBox 5"/>
          <p:cNvSpPr txBox="1"/>
          <p:nvPr/>
        </p:nvSpPr>
        <p:spPr>
          <a:xfrm>
            <a:off x="3352800" y="4038600"/>
            <a:ext cx="301686" cy="369332"/>
          </a:xfrm>
          <a:prstGeom prst="rect">
            <a:avLst/>
          </a:prstGeom>
          <a:noFill/>
        </p:spPr>
        <p:txBody>
          <a:bodyPr wrap="none" rtlCol="0">
            <a:spAutoFit/>
          </a:bodyPr>
          <a:lstStyle/>
          <a:p>
            <a:r>
              <a:rPr lang="en-US" dirty="0" smtClean="0"/>
              <a:t>2</a:t>
            </a:r>
            <a:endParaRPr lang="en-US" dirty="0"/>
          </a:p>
        </p:txBody>
      </p:sp>
      <p:sp>
        <p:nvSpPr>
          <p:cNvPr id="7" name="TextBox 6"/>
          <p:cNvSpPr txBox="1"/>
          <p:nvPr/>
        </p:nvSpPr>
        <p:spPr>
          <a:xfrm>
            <a:off x="4343400" y="1752600"/>
            <a:ext cx="301686" cy="369332"/>
          </a:xfrm>
          <a:prstGeom prst="rect">
            <a:avLst/>
          </a:prstGeom>
          <a:noFill/>
        </p:spPr>
        <p:txBody>
          <a:bodyPr wrap="none" rtlCol="0">
            <a:spAutoFit/>
          </a:bodyPr>
          <a:lstStyle/>
          <a:p>
            <a:r>
              <a:rPr lang="en-US" dirty="0" smtClean="0"/>
              <a:t>3</a:t>
            </a:r>
            <a:endParaRPr lang="en-US" dirty="0"/>
          </a:p>
        </p:txBody>
      </p:sp>
      <p:sp>
        <p:nvSpPr>
          <p:cNvPr id="8" name="TextBox 7"/>
          <p:cNvSpPr txBox="1"/>
          <p:nvPr/>
        </p:nvSpPr>
        <p:spPr>
          <a:xfrm>
            <a:off x="3276600" y="1676400"/>
            <a:ext cx="301686" cy="369332"/>
          </a:xfrm>
          <a:prstGeom prst="rect">
            <a:avLst/>
          </a:prstGeom>
          <a:noFill/>
        </p:spPr>
        <p:txBody>
          <a:bodyPr wrap="none" rtlCol="0">
            <a:spAutoFit/>
          </a:bodyPr>
          <a:lstStyle/>
          <a:p>
            <a:r>
              <a:rPr lang="en-US" dirty="0" smtClean="0"/>
              <a:t>4</a:t>
            </a:r>
            <a:endParaRPr lang="en-US" dirty="0"/>
          </a:p>
        </p:txBody>
      </p:sp>
      <p:sp>
        <p:nvSpPr>
          <p:cNvPr id="9" name="TextBox 8"/>
          <p:cNvSpPr txBox="1"/>
          <p:nvPr/>
        </p:nvSpPr>
        <p:spPr>
          <a:xfrm>
            <a:off x="2743200" y="1600200"/>
            <a:ext cx="301686" cy="369332"/>
          </a:xfrm>
          <a:prstGeom prst="rect">
            <a:avLst/>
          </a:prstGeom>
          <a:noFill/>
        </p:spPr>
        <p:txBody>
          <a:bodyPr wrap="none" rtlCol="0">
            <a:spAutoFit/>
          </a:bodyPr>
          <a:lstStyle/>
          <a:p>
            <a:r>
              <a:rPr lang="en-US" dirty="0" smtClean="0"/>
              <a:t>5</a:t>
            </a:r>
            <a:endParaRPr lang="en-US" dirty="0"/>
          </a:p>
        </p:txBody>
      </p:sp>
      <p:sp>
        <p:nvSpPr>
          <p:cNvPr id="10" name="TextBox 9"/>
          <p:cNvSpPr txBox="1"/>
          <p:nvPr/>
        </p:nvSpPr>
        <p:spPr>
          <a:xfrm>
            <a:off x="2667000" y="2133600"/>
            <a:ext cx="301686" cy="369332"/>
          </a:xfrm>
          <a:prstGeom prst="rect">
            <a:avLst/>
          </a:prstGeom>
          <a:noFill/>
        </p:spPr>
        <p:txBody>
          <a:bodyPr wrap="none" rtlCol="0">
            <a:spAutoFit/>
          </a:bodyPr>
          <a:lstStyle/>
          <a:p>
            <a:r>
              <a:rPr lang="en-US" dirty="0" smtClean="0"/>
              <a:t>6</a:t>
            </a:r>
            <a:endParaRPr lang="en-US" dirty="0"/>
          </a:p>
        </p:txBody>
      </p:sp>
      <p:sp>
        <p:nvSpPr>
          <p:cNvPr id="11" name="TextBox 10"/>
          <p:cNvSpPr txBox="1"/>
          <p:nvPr/>
        </p:nvSpPr>
        <p:spPr>
          <a:xfrm>
            <a:off x="3051114" y="2438400"/>
            <a:ext cx="301686" cy="369332"/>
          </a:xfrm>
          <a:prstGeom prst="rect">
            <a:avLst/>
          </a:prstGeom>
          <a:noFill/>
        </p:spPr>
        <p:txBody>
          <a:bodyPr wrap="none" rtlCol="0">
            <a:spAutoFit/>
          </a:bodyPr>
          <a:lstStyle/>
          <a:p>
            <a:r>
              <a:rPr lang="en-US" dirty="0" smtClean="0"/>
              <a:t>7</a:t>
            </a:r>
            <a:endParaRPr lang="en-US" dirty="0"/>
          </a:p>
        </p:txBody>
      </p:sp>
      <p:sp>
        <p:nvSpPr>
          <p:cNvPr id="12" name="TextBox 11"/>
          <p:cNvSpPr txBox="1"/>
          <p:nvPr/>
        </p:nvSpPr>
        <p:spPr>
          <a:xfrm>
            <a:off x="6022914" y="3657600"/>
            <a:ext cx="301686" cy="369332"/>
          </a:xfrm>
          <a:prstGeom prst="rect">
            <a:avLst/>
          </a:prstGeom>
          <a:noFill/>
        </p:spPr>
        <p:txBody>
          <a:bodyPr wrap="none" rtlCol="0">
            <a:spAutoFit/>
          </a:bodyPr>
          <a:lstStyle/>
          <a:p>
            <a:r>
              <a:rPr lang="en-US" dirty="0" smtClean="0"/>
              <a:t>8</a:t>
            </a:r>
            <a:endParaRPr lang="en-US" dirty="0"/>
          </a:p>
        </p:txBody>
      </p:sp>
      <p:sp>
        <p:nvSpPr>
          <p:cNvPr id="13" name="TextBox 12"/>
          <p:cNvSpPr txBox="1"/>
          <p:nvPr/>
        </p:nvSpPr>
        <p:spPr>
          <a:xfrm>
            <a:off x="5184714" y="2667000"/>
            <a:ext cx="301686" cy="369332"/>
          </a:xfrm>
          <a:prstGeom prst="rect">
            <a:avLst/>
          </a:prstGeom>
          <a:noFill/>
        </p:spPr>
        <p:txBody>
          <a:bodyPr wrap="none" rtlCol="0">
            <a:spAutoFit/>
          </a:bodyPr>
          <a:lstStyle/>
          <a:p>
            <a:r>
              <a:rPr lang="en-US" dirty="0" smtClean="0"/>
              <a:t>9</a:t>
            </a:r>
            <a:endParaRPr lang="en-US" dirty="0"/>
          </a:p>
        </p:txBody>
      </p:sp>
      <p:sp>
        <p:nvSpPr>
          <p:cNvPr id="14" name="TextBox 13"/>
          <p:cNvSpPr txBox="1"/>
          <p:nvPr/>
        </p:nvSpPr>
        <p:spPr>
          <a:xfrm>
            <a:off x="4343400" y="3962400"/>
            <a:ext cx="418704" cy="369332"/>
          </a:xfrm>
          <a:prstGeom prst="rect">
            <a:avLst/>
          </a:prstGeom>
          <a:noFill/>
        </p:spPr>
        <p:txBody>
          <a:bodyPr wrap="none" rtlCol="0">
            <a:spAutoFit/>
          </a:bodyPr>
          <a:lstStyle/>
          <a:p>
            <a:r>
              <a:rPr lang="en-US" dirty="0" smtClean="0"/>
              <a:t>10</a:t>
            </a:r>
            <a:endParaRPr lang="en-US" dirty="0"/>
          </a:p>
        </p:txBody>
      </p:sp>
      <p:sp>
        <p:nvSpPr>
          <p:cNvPr id="15" name="TextBox 14"/>
          <p:cNvSpPr txBox="1"/>
          <p:nvPr/>
        </p:nvSpPr>
        <p:spPr>
          <a:xfrm>
            <a:off x="6553200" y="4038600"/>
            <a:ext cx="418704" cy="369332"/>
          </a:xfrm>
          <a:prstGeom prst="rect">
            <a:avLst/>
          </a:prstGeom>
          <a:noFill/>
        </p:spPr>
        <p:txBody>
          <a:bodyPr wrap="none" rtlCol="0">
            <a:spAutoFit/>
          </a:bodyPr>
          <a:lstStyle/>
          <a:p>
            <a:r>
              <a:rPr lang="en-US" dirty="0" smtClean="0"/>
              <a:t>11</a:t>
            </a:r>
            <a:endParaRPr lang="en-US" dirty="0"/>
          </a:p>
        </p:txBody>
      </p:sp>
      <p:sp>
        <p:nvSpPr>
          <p:cNvPr id="16" name="TextBox 15"/>
          <p:cNvSpPr txBox="1"/>
          <p:nvPr/>
        </p:nvSpPr>
        <p:spPr>
          <a:xfrm>
            <a:off x="7086600" y="4572000"/>
            <a:ext cx="418704" cy="369332"/>
          </a:xfrm>
          <a:prstGeom prst="rect">
            <a:avLst/>
          </a:prstGeom>
          <a:noFill/>
        </p:spPr>
        <p:txBody>
          <a:bodyPr wrap="none" rtlCol="0">
            <a:spAutoFit/>
          </a:bodyPr>
          <a:lstStyle/>
          <a:p>
            <a:r>
              <a:rPr lang="en-US" dirty="0" smtClean="0"/>
              <a:t>12</a:t>
            </a:r>
            <a:endParaRPr lang="en-US" dirty="0"/>
          </a:p>
        </p:txBody>
      </p:sp>
      <p:sp>
        <p:nvSpPr>
          <p:cNvPr id="17" name="TextBox 16"/>
          <p:cNvSpPr txBox="1"/>
          <p:nvPr/>
        </p:nvSpPr>
        <p:spPr>
          <a:xfrm>
            <a:off x="5715000" y="5562600"/>
            <a:ext cx="418704" cy="369332"/>
          </a:xfrm>
          <a:prstGeom prst="rect">
            <a:avLst/>
          </a:prstGeom>
          <a:noFill/>
        </p:spPr>
        <p:txBody>
          <a:bodyPr wrap="none" rtlCol="0">
            <a:spAutoFit/>
          </a:bodyPr>
          <a:lstStyle/>
          <a:p>
            <a:r>
              <a:rPr lang="en-US" dirty="0" smtClean="0"/>
              <a:t>13</a:t>
            </a:r>
            <a:endParaRPr lang="en-US" dirty="0"/>
          </a:p>
        </p:txBody>
      </p:sp>
      <p:sp>
        <p:nvSpPr>
          <p:cNvPr id="18" name="TextBox 17"/>
          <p:cNvSpPr txBox="1"/>
          <p:nvPr/>
        </p:nvSpPr>
        <p:spPr>
          <a:xfrm>
            <a:off x="1600200" y="3429000"/>
            <a:ext cx="418704" cy="369332"/>
          </a:xfrm>
          <a:prstGeom prst="rect">
            <a:avLst/>
          </a:prstGeom>
          <a:noFill/>
        </p:spPr>
        <p:txBody>
          <a:bodyPr wrap="none" rtlCol="0">
            <a:spAutoFit/>
          </a:bodyPr>
          <a:lstStyle/>
          <a:p>
            <a:r>
              <a:rPr lang="en-US" dirty="0" smtClean="0"/>
              <a:t>14</a:t>
            </a:r>
            <a:endParaRPr lang="en-US" dirty="0"/>
          </a:p>
        </p:txBody>
      </p:sp>
      <p:sp>
        <p:nvSpPr>
          <p:cNvPr id="19" name="TextBox 18"/>
          <p:cNvSpPr txBox="1"/>
          <p:nvPr/>
        </p:nvSpPr>
        <p:spPr>
          <a:xfrm>
            <a:off x="6172200" y="1828800"/>
            <a:ext cx="426720" cy="369332"/>
          </a:xfrm>
          <a:prstGeom prst="rect">
            <a:avLst/>
          </a:prstGeom>
          <a:noFill/>
        </p:spPr>
        <p:txBody>
          <a:bodyPr wrap="none" rtlCol="0">
            <a:spAutoFit/>
          </a:bodyPr>
          <a:lstStyle/>
          <a:p>
            <a:r>
              <a:rPr lang="en-US" dirty="0" smtClean="0"/>
              <a:t>B1</a:t>
            </a:r>
            <a:endParaRPr lang="en-US" dirty="0"/>
          </a:p>
        </p:txBody>
      </p:sp>
      <p:sp>
        <p:nvSpPr>
          <p:cNvPr id="20" name="TextBox 19"/>
          <p:cNvSpPr txBox="1"/>
          <p:nvPr/>
        </p:nvSpPr>
        <p:spPr>
          <a:xfrm>
            <a:off x="5677296" y="2971800"/>
            <a:ext cx="418704" cy="369332"/>
          </a:xfrm>
          <a:prstGeom prst="rect">
            <a:avLst/>
          </a:prstGeom>
          <a:noFill/>
        </p:spPr>
        <p:txBody>
          <a:bodyPr wrap="none" rtlCol="0">
            <a:spAutoFit/>
          </a:bodyPr>
          <a:lstStyle/>
          <a:p>
            <a:r>
              <a:rPr lang="en-US" dirty="0" smtClean="0"/>
              <a:t>15</a:t>
            </a:r>
            <a:endParaRPr lang="en-US" dirty="0"/>
          </a:p>
        </p:txBody>
      </p:sp>
      <p:sp>
        <p:nvSpPr>
          <p:cNvPr id="21" name="TextBox 20"/>
          <p:cNvSpPr txBox="1"/>
          <p:nvPr/>
        </p:nvSpPr>
        <p:spPr>
          <a:xfrm>
            <a:off x="5638800" y="762000"/>
            <a:ext cx="426720" cy="369332"/>
          </a:xfrm>
          <a:prstGeom prst="rect">
            <a:avLst/>
          </a:prstGeom>
          <a:noFill/>
        </p:spPr>
        <p:txBody>
          <a:bodyPr wrap="none" rtlCol="0">
            <a:spAutoFit/>
          </a:bodyPr>
          <a:lstStyle/>
          <a:p>
            <a:r>
              <a:rPr lang="en-US" dirty="0" smtClean="0"/>
              <a:t>B2</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sia-MidEast-Map.gif"/>
          <p:cNvPicPr>
            <a:picLocks noGrp="1" noChangeAspect="1"/>
          </p:cNvPicPr>
          <p:nvPr>
            <p:ph idx="1"/>
          </p:nvPr>
        </p:nvPicPr>
        <p:blipFill>
          <a:blip r:embed="rId2" cstate="print"/>
          <a:stretch>
            <a:fillRect/>
          </a:stretch>
        </p:blipFill>
        <p:spPr>
          <a:xfrm>
            <a:off x="1" y="110490"/>
            <a:ext cx="9144000" cy="6595110"/>
          </a:xfrm>
        </p:spPr>
      </p:pic>
      <p:sp>
        <p:nvSpPr>
          <p:cNvPr id="5" name="Oval 4"/>
          <p:cNvSpPr/>
          <p:nvPr/>
        </p:nvSpPr>
        <p:spPr>
          <a:xfrm>
            <a:off x="5867400" y="9144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315200" y="23622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181600" y="23622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67200" y="29718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486400" y="4191000"/>
            <a:ext cx="1752600" cy="9144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400800" y="5257800"/>
            <a:ext cx="1143000" cy="6096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581400" y="45720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352800" y="4038600"/>
            <a:ext cx="838200" cy="457200"/>
          </a:xfrm>
          <a:prstGeom prst="ellipse">
            <a:avLst/>
          </a:prstGeom>
          <a:solidFill>
            <a:srgbClr val="FFFF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629400" y="31242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28600" y="2133600"/>
            <a:ext cx="12954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3923854">
            <a:off x="2641646" y="2158613"/>
            <a:ext cx="1382274"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676400" y="2590800"/>
            <a:ext cx="1600200" cy="762000"/>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ppt_x"/>
                                          </p:val>
                                        </p:tav>
                                        <p:tav tm="100000">
                                          <p:val>
                                            <p:strVal val="#ppt_x"/>
                                          </p:val>
                                        </p:tav>
                                      </p:tavLst>
                                    </p:anim>
                                    <p:anim calcmode="lin" valueType="num">
                                      <p:cBhvr additive="base">
                                        <p:cTn id="6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ppt_x"/>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fill="hold"/>
                                        <p:tgtEl>
                                          <p:spTgt spid="18"/>
                                        </p:tgtEl>
                                        <p:attrNameLst>
                                          <p:attrName>ppt_x</p:attrName>
                                        </p:attrNameLst>
                                      </p:cBhvr>
                                      <p:tavLst>
                                        <p:tav tm="0">
                                          <p:val>
                                            <p:strVal val="#ppt_x"/>
                                          </p:val>
                                        </p:tav>
                                        <p:tav tm="100000">
                                          <p:val>
                                            <p:strVal val="#ppt_x"/>
                                          </p:val>
                                        </p:tav>
                                      </p:tavLst>
                                    </p:anim>
                                    <p:anim calcmode="lin" valueType="num">
                                      <p:cBhvr additive="base">
                                        <p:cTn id="7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alatia_Map.png"/>
          <p:cNvPicPr>
            <a:picLocks noGrp="1" noChangeAspect="1"/>
          </p:cNvPicPr>
          <p:nvPr>
            <p:ph idx="1"/>
          </p:nvPr>
        </p:nvPicPr>
        <p:blipFill>
          <a:blip r:embed="rId2" cstate="print"/>
          <a:stretch>
            <a:fillRect/>
          </a:stretch>
        </p:blipFill>
        <p:spPr>
          <a:xfrm>
            <a:off x="76200" y="274474"/>
            <a:ext cx="8917397" cy="6354926"/>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Turkey</a:t>
            </a:r>
            <a:endParaRPr lang="en-US" dirty="0"/>
          </a:p>
        </p:txBody>
      </p:sp>
      <p:sp>
        <p:nvSpPr>
          <p:cNvPr id="3" name="Content Placeholder 2"/>
          <p:cNvSpPr>
            <a:spLocks noGrp="1"/>
          </p:cNvSpPr>
          <p:nvPr>
            <p:ph idx="1"/>
          </p:nvPr>
        </p:nvSpPr>
        <p:spPr>
          <a:xfrm>
            <a:off x="457200" y="1371600"/>
            <a:ext cx="8229600" cy="5257800"/>
          </a:xfrm>
        </p:spPr>
        <p:txBody>
          <a:bodyPr>
            <a:normAutofit lnSpcReduction="10000"/>
          </a:bodyPr>
          <a:lstStyle/>
          <a:p>
            <a:r>
              <a:rPr lang="en-US" dirty="0" smtClean="0"/>
              <a:t>“Chokepoint” – controls movement of goods and peoples between the three great continents.</a:t>
            </a:r>
          </a:p>
          <a:p>
            <a:r>
              <a:rPr lang="en-US" dirty="0" smtClean="0"/>
              <a:t>AKA Asia Minor</a:t>
            </a:r>
          </a:p>
          <a:p>
            <a:r>
              <a:rPr lang="en-US" dirty="0" smtClean="0"/>
              <a:t>Home to Mount Ararat, Antioch, and </a:t>
            </a:r>
            <a:r>
              <a:rPr lang="en-US" b="1" dirty="0" smtClean="0"/>
              <a:t>Troy</a:t>
            </a:r>
            <a:r>
              <a:rPr lang="en-US" dirty="0" smtClean="0"/>
              <a:t>!</a:t>
            </a:r>
          </a:p>
          <a:p>
            <a:r>
              <a:rPr lang="en-US" dirty="0" smtClean="0"/>
              <a:t>Thrace – the European portion of Turkey</a:t>
            </a:r>
          </a:p>
          <a:p>
            <a:pPr lvl="1"/>
            <a:r>
              <a:rPr lang="en-US" dirty="0" smtClean="0"/>
              <a:t>Istanbul located in Thrace</a:t>
            </a:r>
          </a:p>
          <a:p>
            <a:pPr lvl="2"/>
            <a:r>
              <a:rPr lang="en-US" dirty="0" smtClean="0"/>
              <a:t>formerly Constantinople</a:t>
            </a:r>
          </a:p>
          <a:p>
            <a:pPr lvl="2"/>
            <a:r>
              <a:rPr lang="en-US" dirty="0" smtClean="0"/>
              <a:t>former capital</a:t>
            </a:r>
          </a:p>
          <a:p>
            <a:pPr lvl="2"/>
            <a:r>
              <a:rPr lang="en-US" dirty="0" smtClean="0"/>
              <a:t>Largest city in the Middle East and heartbeat of Turkey</a:t>
            </a:r>
          </a:p>
          <a:p>
            <a:r>
              <a:rPr lang="en-US" dirty="0" smtClean="0"/>
              <a:t>Anatolia – the Asian portion of Turkey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Turkey</a:t>
            </a:r>
            <a:endParaRPr lang="en-US" dirty="0"/>
          </a:p>
        </p:txBody>
      </p:sp>
      <p:sp>
        <p:nvSpPr>
          <p:cNvPr id="3" name="Content Placeholder 2"/>
          <p:cNvSpPr>
            <a:spLocks noGrp="1"/>
          </p:cNvSpPr>
          <p:nvPr>
            <p:ph idx="1"/>
          </p:nvPr>
        </p:nvSpPr>
        <p:spPr>
          <a:xfrm>
            <a:off x="381000" y="1219200"/>
            <a:ext cx="8534400" cy="5638800"/>
          </a:xfrm>
        </p:spPr>
        <p:txBody>
          <a:bodyPr>
            <a:normAutofit fontScale="92500"/>
          </a:bodyPr>
          <a:lstStyle/>
          <a:p>
            <a:r>
              <a:rPr lang="en-US" dirty="0" smtClean="0"/>
              <a:t>After the collapse of the western Roman Empire, the empire in the east became known as the Byzantine Empire.</a:t>
            </a:r>
          </a:p>
          <a:p>
            <a:r>
              <a:rPr lang="en-US" dirty="0" smtClean="0"/>
              <a:t>Turks overran the capital and renamed it Istanbul.</a:t>
            </a:r>
          </a:p>
          <a:p>
            <a:r>
              <a:rPr lang="en-US" dirty="0" smtClean="0"/>
              <a:t>Ancient cities of Turkey:</a:t>
            </a:r>
          </a:p>
          <a:p>
            <a:pPr lvl="1"/>
            <a:r>
              <a:rPr lang="en-US" dirty="0" smtClean="0"/>
              <a:t>Ephesus – ancient major port city (filled up with silt)</a:t>
            </a:r>
          </a:p>
          <a:p>
            <a:pPr lvl="1"/>
            <a:r>
              <a:rPr lang="en-US" dirty="0" smtClean="0"/>
              <a:t>Smyrna – ancient major port after Ephesus</a:t>
            </a:r>
          </a:p>
          <a:p>
            <a:pPr lvl="1"/>
            <a:r>
              <a:rPr lang="en-US" dirty="0" smtClean="0"/>
              <a:t>Sardis – capital of Lydia</a:t>
            </a:r>
          </a:p>
          <a:p>
            <a:pPr lvl="1"/>
            <a:r>
              <a:rPr lang="en-US" dirty="0" smtClean="0"/>
              <a:t>Laodicea – Paul wrote to them in Colossians </a:t>
            </a:r>
          </a:p>
          <a:p>
            <a:pPr lvl="1"/>
            <a:r>
              <a:rPr lang="en-US" dirty="0" err="1" smtClean="0"/>
              <a:t>Pergamos</a:t>
            </a:r>
            <a:r>
              <a:rPr lang="en-US" dirty="0" smtClean="0"/>
              <a:t> – pagan, polytheistic</a:t>
            </a:r>
          </a:p>
          <a:p>
            <a:pPr lvl="1"/>
            <a:r>
              <a:rPr lang="en-US" dirty="0" smtClean="0"/>
              <a:t>Thyatira – fortress town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Turkey</a:t>
            </a:r>
            <a:endParaRPr lang="en-US" dirty="0"/>
          </a:p>
        </p:txBody>
      </p:sp>
      <p:sp>
        <p:nvSpPr>
          <p:cNvPr id="3" name="Content Placeholder 2"/>
          <p:cNvSpPr>
            <a:spLocks noGrp="1"/>
          </p:cNvSpPr>
          <p:nvPr>
            <p:ph idx="1"/>
          </p:nvPr>
        </p:nvSpPr>
        <p:spPr>
          <a:xfrm>
            <a:off x="381000" y="1219200"/>
            <a:ext cx="8534400" cy="5638800"/>
          </a:xfrm>
        </p:spPr>
        <p:txBody>
          <a:bodyPr>
            <a:normAutofit/>
          </a:bodyPr>
          <a:lstStyle/>
          <a:p>
            <a:r>
              <a:rPr lang="en-US" dirty="0" smtClean="0"/>
              <a:t>Kurds on the Southeastern Borders</a:t>
            </a:r>
          </a:p>
          <a:p>
            <a:pPr lvl="1"/>
            <a:r>
              <a:rPr lang="en-US" dirty="0" smtClean="0"/>
              <a:t>Span northern borders of Iraq and Iran</a:t>
            </a:r>
          </a:p>
          <a:p>
            <a:pPr lvl="1"/>
            <a:r>
              <a:rPr lang="en-US" dirty="0" smtClean="0"/>
              <a:t>In 1995, Turkey launched its largest military attack since WWI, driving deep within northern Iraq to wipe out rebel Kurdish bases, and atrocities were committed by both sides during the conflict.</a:t>
            </a:r>
          </a:p>
          <a:p>
            <a:pPr lvl="1"/>
            <a:r>
              <a:rPr lang="en-US" dirty="0" smtClean="0"/>
              <a:t>The war to oust Saddam Hussein from power in Iraq revived a desire by Turkish Kurds to unite with Iraqi Kurds below the southeastern border, but the Turkish government strongly opposed that move.</a:t>
            </a:r>
          </a:p>
          <a:p>
            <a:pPr lvl="1"/>
            <a:r>
              <a:rPr lang="en-US" dirty="0" smtClean="0"/>
              <a:t>The US prevented Turkish intervention.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Cyprus</a:t>
            </a:r>
            <a:endParaRPr lang="en-US" dirty="0"/>
          </a:p>
        </p:txBody>
      </p:sp>
      <p:sp>
        <p:nvSpPr>
          <p:cNvPr id="3" name="Content Placeholder 2"/>
          <p:cNvSpPr>
            <a:spLocks noGrp="1"/>
          </p:cNvSpPr>
          <p:nvPr>
            <p:ph idx="1"/>
          </p:nvPr>
        </p:nvSpPr>
        <p:spPr>
          <a:xfrm>
            <a:off x="381000" y="1219200"/>
            <a:ext cx="8534400" cy="5638800"/>
          </a:xfrm>
        </p:spPr>
        <p:txBody>
          <a:bodyPr>
            <a:normAutofit/>
          </a:bodyPr>
          <a:lstStyle/>
          <a:p>
            <a:r>
              <a:rPr lang="en-US" dirty="0" smtClean="0"/>
              <a:t>Rich history: Egyptians, Greeks, Persians, Romans, Byzantines, Franks, and Venetians have occupied it.</a:t>
            </a:r>
          </a:p>
          <a:p>
            <a:pPr lvl="1"/>
            <a:r>
              <a:rPr lang="en-US" dirty="0" smtClean="0"/>
              <a:t>Turks from 1571-1878</a:t>
            </a:r>
          </a:p>
          <a:p>
            <a:pPr lvl="1"/>
            <a:r>
              <a:rPr lang="en-US" dirty="0" smtClean="0"/>
              <a:t>British from 1878-1960</a:t>
            </a:r>
          </a:p>
          <a:p>
            <a:pPr lvl="1"/>
            <a:r>
              <a:rPr lang="en-US" dirty="0" smtClean="0"/>
              <a:t>1960 gained independence</a:t>
            </a:r>
          </a:p>
          <a:p>
            <a:r>
              <a:rPr lang="en-US" dirty="0" smtClean="0"/>
              <a:t>1</a:t>
            </a:r>
            <a:r>
              <a:rPr lang="en-US" baseline="30000" dirty="0" smtClean="0"/>
              <a:t>st</a:t>
            </a:r>
            <a:r>
              <a:rPr lang="en-US" dirty="0" smtClean="0"/>
              <a:t> destination of Paul’s missionary journey</a:t>
            </a:r>
          </a:p>
          <a:p>
            <a:pPr lvl="1"/>
            <a:r>
              <a:rPr lang="en-US" dirty="0" smtClean="0"/>
              <a:t>Barnabas was from Cyprus</a:t>
            </a:r>
          </a:p>
          <a:p>
            <a:pPr lvl="1"/>
            <a:r>
              <a:rPr lang="en-US" dirty="0" smtClean="0"/>
              <a:t>Barnabas returned to Cyprus with Mark on the 2</a:t>
            </a:r>
            <a:r>
              <a:rPr lang="en-US" baseline="30000" dirty="0" smtClean="0"/>
              <a:t>nd</a:t>
            </a:r>
            <a:r>
              <a:rPr lang="en-US" dirty="0" smtClean="0"/>
              <a:t> missionary journey.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Levant</a:t>
            </a:r>
            <a:endParaRPr lang="en-US" dirty="0"/>
          </a:p>
        </p:txBody>
      </p:sp>
      <p:sp>
        <p:nvSpPr>
          <p:cNvPr id="3" name="Content Placeholder 2"/>
          <p:cNvSpPr>
            <a:spLocks noGrp="1"/>
          </p:cNvSpPr>
          <p:nvPr>
            <p:ph idx="1"/>
          </p:nvPr>
        </p:nvSpPr>
        <p:spPr>
          <a:xfrm>
            <a:off x="381000" y="1219200"/>
            <a:ext cx="8534400" cy="3352800"/>
          </a:xfrm>
        </p:spPr>
        <p:txBody>
          <a:bodyPr>
            <a:normAutofit fontScale="92500" lnSpcReduction="20000"/>
          </a:bodyPr>
          <a:lstStyle/>
          <a:p>
            <a:r>
              <a:rPr lang="en-US" dirty="0" smtClean="0"/>
              <a:t>The land southeast of Turkey along the eastern Mediterranean</a:t>
            </a:r>
          </a:p>
          <a:p>
            <a:r>
              <a:rPr lang="en-US" dirty="0" smtClean="0"/>
              <a:t>Fertile </a:t>
            </a:r>
          </a:p>
          <a:p>
            <a:pPr>
              <a:buNone/>
            </a:pPr>
            <a:r>
              <a:rPr lang="en-US" dirty="0" smtClean="0"/>
              <a:t>Crescent – the</a:t>
            </a:r>
          </a:p>
          <a:p>
            <a:pPr>
              <a:buNone/>
            </a:pPr>
            <a:r>
              <a:rPr lang="en-US" dirty="0" smtClean="0"/>
              <a:t>Levant + the </a:t>
            </a:r>
          </a:p>
          <a:p>
            <a:pPr>
              <a:buNone/>
            </a:pPr>
            <a:r>
              <a:rPr lang="en-US" dirty="0" smtClean="0"/>
              <a:t>river valleys of</a:t>
            </a:r>
          </a:p>
          <a:p>
            <a:pPr>
              <a:buNone/>
            </a:pPr>
            <a:r>
              <a:rPr lang="en-US" dirty="0" smtClean="0"/>
              <a:t>Mesopotamia</a:t>
            </a:r>
          </a:p>
          <a:p>
            <a:pPr>
              <a:buNone/>
            </a:pPr>
            <a:endParaRPr lang="en-US" dirty="0" smtClean="0"/>
          </a:p>
        </p:txBody>
      </p:sp>
      <p:pic>
        <p:nvPicPr>
          <p:cNvPr id="4" name="Picture 3" descr="fertile crescent.jpg"/>
          <p:cNvPicPr>
            <a:picLocks noChangeAspect="1"/>
          </p:cNvPicPr>
          <p:nvPr/>
        </p:nvPicPr>
        <p:blipFill>
          <a:blip r:embed="rId2" cstate="print"/>
          <a:stretch>
            <a:fillRect/>
          </a:stretch>
        </p:blipFill>
        <p:spPr>
          <a:xfrm>
            <a:off x="2819401" y="2118514"/>
            <a:ext cx="6324600" cy="473948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Mesopotamia</a:t>
            </a:r>
            <a:endParaRPr lang="en-US" dirty="0"/>
          </a:p>
        </p:txBody>
      </p:sp>
      <p:sp>
        <p:nvSpPr>
          <p:cNvPr id="3" name="Content Placeholder 2"/>
          <p:cNvSpPr>
            <a:spLocks noGrp="1"/>
          </p:cNvSpPr>
          <p:nvPr>
            <p:ph idx="1"/>
          </p:nvPr>
        </p:nvSpPr>
        <p:spPr>
          <a:xfrm>
            <a:off x="304800" y="1600200"/>
            <a:ext cx="8686800" cy="5257800"/>
          </a:xfrm>
        </p:spPr>
        <p:txBody>
          <a:bodyPr>
            <a:normAutofit fontScale="92500" lnSpcReduction="20000"/>
          </a:bodyPr>
          <a:lstStyle/>
          <a:p>
            <a:r>
              <a:rPr lang="en-US" dirty="0" smtClean="0"/>
              <a:t>Ancient Mesopotamia is included in a part of the world that was called "the fertile crescent".  Civilizations arose here because it was easy to grow food here.  With the relative ease of food production, people settled down in place, population grew, and towns and cities were built.</a:t>
            </a:r>
          </a:p>
          <a:p>
            <a:r>
              <a:rPr lang="en-US" dirty="0" smtClean="0"/>
              <a:t>The Fertile Crescent includes the modern day countries of Iraq, Syria, Lebanon, Jordan, Palestine, and others.</a:t>
            </a:r>
          </a:p>
          <a:p>
            <a:r>
              <a:rPr lang="en-US" dirty="0" smtClean="0"/>
              <a:t>Ancient Mesopotamia was located in what is now southern Iraq.  It was between two rivers, the Tigris and Euphrates.  In fact, the word Mesopotamia is Greek meaning "the land between the rivers".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5087</TotalTime>
  <Words>854</Words>
  <Application>Microsoft Office PowerPoint</Application>
  <PresentationFormat>On-screen Show (4:3)</PresentationFormat>
  <Paragraphs>130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Turkey Tourist Attractions</vt:lpstr>
      <vt:lpstr>Slide 3</vt:lpstr>
      <vt:lpstr>Turkey</vt:lpstr>
      <vt:lpstr>Turkey</vt:lpstr>
      <vt:lpstr>Turkey</vt:lpstr>
      <vt:lpstr>Cyprus</vt:lpstr>
      <vt:lpstr>Levant</vt:lpstr>
      <vt:lpstr>Mesopotamia</vt:lpstr>
      <vt:lpstr>Mesopotamia</vt:lpstr>
      <vt:lpstr>Levant</vt:lpstr>
      <vt:lpstr>Hamidia Market (Damascus)</vt:lpstr>
      <vt:lpstr>Lebanon</vt:lpstr>
      <vt:lpstr>Slide 14</vt:lpstr>
      <vt:lpstr>Beirut p. 413</vt:lpstr>
      <vt:lpstr>Palestine</vt:lpstr>
      <vt:lpstr>Physical Geography</vt:lpstr>
      <vt:lpstr>Israel</vt:lpstr>
      <vt:lpstr>Gaza</vt:lpstr>
      <vt:lpstr>p. 422</vt:lpstr>
      <vt:lpstr>Slide 21</vt:lpstr>
      <vt:lpstr>Slide 22</vt:lpstr>
      <vt:lpstr>Slide 23</vt:lpstr>
      <vt:lpstr>Slide 24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 Lopez</dc:creator>
  <cp:lastModifiedBy>Rebecca Lopez</cp:lastModifiedBy>
  <cp:revision>18</cp:revision>
  <dcterms:created xsi:type="dcterms:W3CDTF">2015-05-28T18:09:52Z</dcterms:created>
  <dcterms:modified xsi:type="dcterms:W3CDTF">2015-06-01T17:47:49Z</dcterms:modified>
</cp:coreProperties>
</file>